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3" r:id="rId4"/>
    <p:sldId id="258" r:id="rId5"/>
    <p:sldId id="259" r:id="rId6"/>
    <p:sldId id="262" r:id="rId7"/>
    <p:sldId id="260" r:id="rId8"/>
    <p:sldId id="264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5118" autoAdjust="0"/>
  </p:normalViewPr>
  <p:slideViewPr>
    <p:cSldViewPr snapToGrid="0">
      <p:cViewPr>
        <p:scale>
          <a:sx n="70" d="100"/>
          <a:sy n="70" d="100"/>
        </p:scale>
        <p:origin x="2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51FB-615D-4CA5-841C-52DB914DDAF1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DB69B-3D30-47BA-8B63-56F0C5DE4A1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23583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5DB69B-3D30-47BA-8B63-56F0C5DE4A11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37142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82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878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9859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0505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06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3539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1025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4189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5220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360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9879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13F949-A91B-47DB-A646-87719B243124}" type="datetimeFigureOut">
              <a:rPr lang="sl-SI" smtClean="0"/>
              <a:t>5. 12. 2020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1F1D56-7BBF-4E5C-8BEE-D73B2FEBBC0C}" type="slidenum">
              <a:rPr lang="sl-SI" smtClean="0"/>
              <a:t>‹#›</a:t>
            </a:fld>
            <a:endParaRPr lang="sl-SI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7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9B2C9C8-E6E8-4568-9D8B-86B7F9EE73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l-SI" sz="4800" dirty="0"/>
              <a:t>Klinični primer pacientke z neurejeno</a:t>
            </a:r>
            <a:r>
              <a:rPr lang="en-GB" sz="4800" dirty="0"/>
              <a:t> </a:t>
            </a:r>
            <a:r>
              <a:rPr lang="sl-SI" sz="4800" dirty="0"/>
              <a:t>AH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FA8D5FD0-62F5-4BF2-9C58-2737CF7636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Vera Rupel dr. med. spec. spl. med.</a:t>
            </a:r>
          </a:p>
          <a:p>
            <a:r>
              <a:rPr lang="sl-SI" dirty="0"/>
              <a:t>09.12.2020</a:t>
            </a:r>
          </a:p>
        </p:txBody>
      </p:sp>
    </p:spTree>
    <p:extLst>
      <p:ext uri="{BB962C8B-B14F-4D97-AF65-F5344CB8AC3E}">
        <p14:creationId xmlns:p14="http://schemas.microsoft.com/office/powerpoint/2010/main" val="211731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B1836F0-F9E0-4D93-9BDD-7EEC6EA05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2287F3-F84A-4B1F-A739-3D87E454E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754" y="639097"/>
            <a:ext cx="6253317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Hvala</a:t>
            </a:r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za </a:t>
            </a:r>
            <a:r>
              <a:rPr lang="en-US" sz="8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pozornost</a:t>
            </a:r>
            <a:endParaRPr lang="en-US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Graphic 3" descr="Snowman outline">
            <a:extLst>
              <a:ext uri="{FF2B5EF4-FFF2-40B4-BE49-F238E27FC236}">
                <a16:creationId xmlns:a16="http://schemas.microsoft.com/office/drawing/2014/main" id="{6890F423-65FA-4B7B-BFE8-546081852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3999" y="1163529"/>
            <a:ext cx="4001315" cy="400131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49EFD3-A806-4D59-99F1-AA9AFAE4E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D2F28D1-82F9-40FE-935C-85ECF7660D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670E93-2F53-48FC-AB6C-E99E22D17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4733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41D032E-5526-43B3-826C-7E7E7BA848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E6ACE6B0-AE43-41A8-A379-F1D165C9358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931988"/>
            <a:ext cx="10058400" cy="47228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600" dirty="0"/>
              <a:t>S.A. ženski spol, upokojenka, 64 let, kadilka</a:t>
            </a:r>
          </a:p>
          <a:p>
            <a:pPr marL="0" indent="0">
              <a:buNone/>
            </a:pPr>
            <a:r>
              <a:rPr lang="sl-SI" sz="3600" dirty="0"/>
              <a:t>Pacientka nima nobene terapije, zelo redki obiski v ambulanti, v referenčni ambulanti še ni bil</a:t>
            </a:r>
            <a:r>
              <a:rPr lang="en-GB" sz="3600" dirty="0"/>
              <a:t>a </a:t>
            </a:r>
            <a:r>
              <a:rPr lang="en-GB" sz="3600" dirty="0" err="1"/>
              <a:t>obravnavana</a:t>
            </a:r>
            <a:r>
              <a:rPr lang="en-GB" sz="3600" dirty="0"/>
              <a:t>. </a:t>
            </a:r>
          </a:p>
          <a:p>
            <a:pPr marL="0" indent="0">
              <a:buNone/>
            </a:pPr>
            <a:r>
              <a:rPr lang="sl-SI" sz="3600" dirty="0"/>
              <a:t>Septembra 2020 poškodovana v prometni nesreči, utrpela </a:t>
            </a:r>
            <a:r>
              <a:rPr lang="sl-SI" sz="3600" dirty="0" err="1"/>
              <a:t>pertrohanterni</a:t>
            </a:r>
            <a:r>
              <a:rPr lang="sl-SI" sz="3600" dirty="0"/>
              <a:t> zlom, 03.09.2020 je</a:t>
            </a:r>
            <a:r>
              <a:rPr lang="en-GB" sz="3600" dirty="0"/>
              <a:t> </a:t>
            </a:r>
            <a:r>
              <a:rPr lang="sl-SI" sz="3600" dirty="0"/>
              <a:t>bila operirana, odpuščena 10.09.2020.</a:t>
            </a:r>
            <a:endParaRPr lang="en-GB" sz="3600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0698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41D032E-5526-43B3-826C-7E7E7BA848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E6ACE6B0-AE43-41A8-A379-F1D165C9358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931988"/>
            <a:ext cx="10058400" cy="47228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600" dirty="0"/>
              <a:t>Na travmatološkem odd. Je bil ob sprejemu ugotovljen </a:t>
            </a:r>
            <a:r>
              <a:rPr lang="sl-SI" sz="3600" dirty="0" err="1"/>
              <a:t>uroinfekt</a:t>
            </a:r>
            <a:r>
              <a:rPr lang="sl-SI" sz="3600" dirty="0"/>
              <a:t>, prejela antibiotično terapijo.</a:t>
            </a:r>
          </a:p>
          <a:p>
            <a:pPr marL="0" indent="0">
              <a:buNone/>
            </a:pPr>
            <a:r>
              <a:rPr lang="sl-SI" sz="3600" dirty="0"/>
              <a:t>Ugotovljene povišane vrednosti KS in RR.</a:t>
            </a:r>
          </a:p>
          <a:p>
            <a:pPr marL="0" indent="0">
              <a:buNone/>
            </a:pPr>
            <a:r>
              <a:rPr lang="sl-SI" sz="3600" dirty="0"/>
              <a:t>Uvedena peroralna </a:t>
            </a:r>
            <a:r>
              <a:rPr lang="sl-SI" sz="3600" dirty="0" err="1"/>
              <a:t>terpija</a:t>
            </a:r>
            <a:r>
              <a:rPr lang="sl-SI" sz="3600" dirty="0"/>
              <a:t> </a:t>
            </a:r>
            <a:r>
              <a:rPr lang="sl-SI" sz="3600" dirty="0" err="1"/>
              <a:t>metformin</a:t>
            </a:r>
            <a:r>
              <a:rPr lang="sl-SI" sz="3600" dirty="0"/>
              <a:t> 1000mg/12h, insulin in </a:t>
            </a:r>
            <a:r>
              <a:rPr lang="sl-SI" sz="3600" dirty="0" err="1"/>
              <a:t>perindopril</a:t>
            </a:r>
            <a:r>
              <a:rPr lang="sl-SI" sz="3600" dirty="0"/>
              <a:t> 2mg zjutraj.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42486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5928B82-7805-4BB9-9ED3-28E1A3664A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01FD4963-1DE9-4C71-8AC8-50AD7088D35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1012031"/>
            <a:ext cx="10058400" cy="46517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600" dirty="0"/>
              <a:t>Pokliče v ambulanto zaradi napotnice za kontrolo pri travmatologu in terapije.</a:t>
            </a:r>
          </a:p>
          <a:p>
            <a:pPr marL="0" indent="0">
              <a:buNone/>
            </a:pPr>
            <a:r>
              <a:rPr lang="sl-SI" sz="3600" dirty="0"/>
              <a:t>Pove, da so vrednosti RR 150-148/75-80 pulz: 62-65; KS 5,8-7,2(tešč).</a:t>
            </a:r>
          </a:p>
          <a:p>
            <a:pPr marL="0" indent="0">
              <a:buNone/>
            </a:pPr>
            <a:r>
              <a:rPr lang="sl-SI" sz="3600" dirty="0"/>
              <a:t>Priporočim dvig doze </a:t>
            </a:r>
            <a:r>
              <a:rPr lang="sl-SI" sz="3600" dirty="0" err="1"/>
              <a:t>perindopril</a:t>
            </a:r>
            <a:r>
              <a:rPr lang="sl-SI" sz="3600" dirty="0"/>
              <a:t>-a na 4mg dnevno in uvedbo </a:t>
            </a:r>
            <a:r>
              <a:rPr lang="sl-SI" sz="3600" dirty="0" err="1"/>
              <a:t>lacidipin</a:t>
            </a:r>
            <a:r>
              <a:rPr lang="sl-SI" sz="3600" dirty="0"/>
              <a:t>-a 2mg/zvečer ter redne samokontrole RR v domačem okolju.</a:t>
            </a:r>
          </a:p>
        </p:txBody>
      </p:sp>
    </p:spTree>
    <p:extLst>
      <p:ext uri="{BB962C8B-B14F-4D97-AF65-F5344CB8AC3E}">
        <p14:creationId xmlns:p14="http://schemas.microsoft.com/office/powerpoint/2010/main" val="278134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DE9D58-37F2-42A6-A209-89A859557A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0E0FAFA0-B77E-4B85-8032-0CBA2B77D93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1012031"/>
            <a:ext cx="10058400" cy="40227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3600" dirty="0"/>
              <a:t>Po dveh tednih kontrola – prvi pregled v ambulanti.</a:t>
            </a:r>
          </a:p>
          <a:p>
            <a:pPr marL="0" indent="0">
              <a:buNone/>
            </a:pPr>
            <a:r>
              <a:rPr lang="sl-SI" sz="3600" dirty="0"/>
              <a:t>RR 165/90 Pulz:81</a:t>
            </a:r>
          </a:p>
          <a:p>
            <a:pPr marL="0" indent="0">
              <a:buNone/>
            </a:pPr>
            <a:r>
              <a:rPr lang="sl-SI" sz="3600" dirty="0"/>
              <a:t>Domače meritve: RR: od 199-142/68-90 Pulz.64-101</a:t>
            </a:r>
          </a:p>
          <a:p>
            <a:pPr marL="0" indent="0">
              <a:buNone/>
            </a:pPr>
            <a:r>
              <a:rPr lang="sl-SI" sz="3600" dirty="0"/>
              <a:t>Uvedem </a:t>
            </a:r>
            <a:r>
              <a:rPr lang="sl-SI" sz="3600" dirty="0" err="1"/>
              <a:t>Triplixam</a:t>
            </a:r>
            <a:r>
              <a:rPr lang="sl-SI" sz="3600" dirty="0"/>
              <a:t> 10mg/2,5mg/10mg</a:t>
            </a:r>
          </a:p>
        </p:txBody>
      </p:sp>
    </p:spTree>
    <p:extLst>
      <p:ext uri="{BB962C8B-B14F-4D97-AF65-F5344CB8AC3E}">
        <p14:creationId xmlns:p14="http://schemas.microsoft.com/office/powerpoint/2010/main" val="3649067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C004A7-C0A2-489A-9C78-E51D915EF6BF}"/>
              </a:ext>
            </a:extLst>
          </p:cNvPr>
          <p:cNvSpPr txBox="1"/>
          <p:nvPr/>
        </p:nvSpPr>
        <p:spPr>
          <a:xfrm>
            <a:off x="1071349" y="887102"/>
            <a:ext cx="10049302" cy="3442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sl-SI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Priporočim postopno znižanje telesne teže zmanjšanje vnosa soli in redno telesno dejavnost. Sama pove, da je prenehala kaditi.</a:t>
            </a:r>
            <a:endParaRPr lang="en-GB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sl-SI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 10 dneh domače meritve RR v mejah normale, RR v ambulanti 131/65 pulz:64</a:t>
            </a:r>
            <a:endParaRPr lang="en-GB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sl-SI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Nadaljuje s </a:t>
            </a:r>
            <a:r>
              <a:rPr lang="sl-SI" sz="3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Triplixam</a:t>
            </a:r>
            <a:r>
              <a:rPr lang="sl-SI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-om 10mg/2,5mg/10mg</a:t>
            </a:r>
          </a:p>
        </p:txBody>
      </p:sp>
    </p:spTree>
    <p:extLst>
      <p:ext uri="{BB962C8B-B14F-4D97-AF65-F5344CB8AC3E}">
        <p14:creationId xmlns:p14="http://schemas.microsoft.com/office/powerpoint/2010/main" val="4060187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6339E88-FF94-4731-B756-25B6952C3E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98C9FB32-FDD4-4E00-96F9-642C077D4F3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795463"/>
            <a:ext cx="10058400" cy="40227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3600" dirty="0"/>
              <a:t>Pacientko napotim na preiskave za oceno prizadetosti tarčnih organov.</a:t>
            </a:r>
          </a:p>
          <a:p>
            <a:pPr marL="0" indent="0">
              <a:buNone/>
            </a:pPr>
            <a:r>
              <a:rPr lang="sl-SI" sz="3600" dirty="0"/>
              <a:t>Opravi UZ srca</a:t>
            </a:r>
            <a:r>
              <a:rPr lang="en-GB" sz="3600" dirty="0"/>
              <a:t> </a:t>
            </a:r>
            <a:r>
              <a:rPr lang="sl-SI" sz="3600" dirty="0"/>
              <a:t>(samoplačniško)</a:t>
            </a:r>
          </a:p>
          <a:p>
            <a:pPr marL="0" indent="0">
              <a:buNone/>
            </a:pPr>
            <a:r>
              <a:rPr lang="sl-SI" sz="3600" dirty="0"/>
              <a:t>Mnenje kardiologa: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l-SI" sz="3200" dirty="0"/>
              <a:t>Hipertenzivna srčna bolezen z ohranjeno sistolično funkcijo,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l-SI" sz="3200" dirty="0"/>
              <a:t>zmerna hipertrofija levega prekata,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l-SI" sz="3200" dirty="0"/>
              <a:t>diastolična disfunkcija II. Stopnje,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l-SI" sz="3200" dirty="0"/>
              <a:t>zmerna </a:t>
            </a:r>
            <a:r>
              <a:rPr lang="sl-SI" sz="3200" dirty="0" err="1"/>
              <a:t>sistolna</a:t>
            </a:r>
            <a:r>
              <a:rPr lang="sl-SI" sz="3200" dirty="0"/>
              <a:t> pljučna hipertenzija. </a:t>
            </a:r>
          </a:p>
        </p:txBody>
      </p:sp>
    </p:spTree>
    <p:extLst>
      <p:ext uri="{BB962C8B-B14F-4D97-AF65-F5344CB8AC3E}">
        <p14:creationId xmlns:p14="http://schemas.microsoft.com/office/powerpoint/2010/main" val="195171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6339E88-FF94-4731-B756-25B6952C3E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98C9FB32-FDD4-4E00-96F9-642C077D4F3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795463"/>
            <a:ext cx="10058400" cy="40227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3600" dirty="0"/>
              <a:t>V poštev prihaja še naprej antihipertenzivna terapija s ciljnimi vrednostmi</a:t>
            </a:r>
            <a:r>
              <a:rPr lang="en-GB" sz="3600" dirty="0"/>
              <a:t> </a:t>
            </a:r>
            <a:r>
              <a:rPr lang="sl-SI" sz="3600" dirty="0"/>
              <a:t>sistoličnega tla</a:t>
            </a:r>
            <a:r>
              <a:rPr lang="en-GB" sz="3600" dirty="0"/>
              <a:t>ka </a:t>
            </a:r>
            <a:r>
              <a:rPr lang="sl-SI" sz="3600" dirty="0"/>
              <a:t>med 130 in</a:t>
            </a:r>
            <a:r>
              <a:rPr lang="en-GB" sz="3600" dirty="0"/>
              <a:t> </a:t>
            </a:r>
            <a:r>
              <a:rPr lang="sl-SI" sz="3600" dirty="0"/>
              <a:t>140 </a:t>
            </a:r>
            <a:r>
              <a:rPr lang="sl-SI" sz="3600" dirty="0" err="1"/>
              <a:t>mmHg</a:t>
            </a:r>
            <a:r>
              <a:rPr lang="sl-SI" sz="3600" dirty="0"/>
              <a:t>. Priporočljiv UZ čez 8-12 mesecev.</a:t>
            </a:r>
          </a:p>
        </p:txBody>
      </p:sp>
    </p:spTree>
    <p:extLst>
      <p:ext uri="{BB962C8B-B14F-4D97-AF65-F5344CB8AC3E}">
        <p14:creationId xmlns:p14="http://schemas.microsoft.com/office/powerpoint/2010/main" val="111473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7EAA98A-8633-4602-8852-70A8B47690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1449387"/>
          </a:xfrm>
        </p:spPr>
        <p:txBody>
          <a:bodyPr>
            <a:normAutofit/>
          </a:bodyPr>
          <a:lstStyle/>
          <a:p>
            <a:r>
              <a:rPr lang="sl-SI" sz="800" dirty="0"/>
              <a:t>.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8C4A5000-D749-4059-A1B0-4FD0CBEEAFC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66800" y="1012031"/>
            <a:ext cx="10058400" cy="4022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600" dirty="0"/>
              <a:t>Normalizacija tlaka pri bolnikih s SB je navadno težja.</a:t>
            </a:r>
          </a:p>
          <a:p>
            <a:pPr marL="0" indent="0">
              <a:buNone/>
            </a:pPr>
            <a:r>
              <a:rPr lang="sl-SI" sz="3600" dirty="0"/>
              <a:t>Priporočilo stroke je, da je v primeru kombinacije SB in AH za normalizacijo RR, bolj učinkovita kombinacija </a:t>
            </a:r>
            <a:r>
              <a:rPr lang="sl-SI" sz="3600" dirty="0" err="1"/>
              <a:t>večih</a:t>
            </a:r>
            <a:r>
              <a:rPr lang="sl-SI" sz="3600" dirty="0"/>
              <a:t> učinkovin.</a:t>
            </a:r>
          </a:p>
          <a:p>
            <a:pPr marL="0" indent="0">
              <a:buNone/>
            </a:pPr>
            <a:r>
              <a:rPr lang="sl-SI" sz="3600" dirty="0"/>
              <a:t>Zdravilo </a:t>
            </a:r>
            <a:r>
              <a:rPr lang="sl-SI" sz="3600" dirty="0" err="1"/>
              <a:t>Triplixam</a:t>
            </a:r>
            <a:r>
              <a:rPr lang="sl-SI" sz="3600" dirty="0"/>
              <a:t> se je v opisanem primeru s svojimi tremi učinkovinami v eni tableti izkazalo za zelo učinkovito. </a:t>
            </a:r>
          </a:p>
        </p:txBody>
      </p:sp>
    </p:spTree>
    <p:extLst>
      <p:ext uri="{BB962C8B-B14F-4D97-AF65-F5344CB8AC3E}">
        <p14:creationId xmlns:p14="http://schemas.microsoft.com/office/powerpoint/2010/main" val="419521572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364</Words>
  <Application>Microsoft Office PowerPoint</Application>
  <PresentationFormat>Widescreen</PresentationFormat>
  <Paragraphs>39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Retrospect</vt:lpstr>
      <vt:lpstr>Klinični primer pacientke z neurejeno AH</vt:lpstr>
      <vt:lpstr>.</vt:lpstr>
      <vt:lpstr>.</vt:lpstr>
      <vt:lpstr>.</vt:lpstr>
      <vt:lpstr>.</vt:lpstr>
      <vt:lpstr>PowerPoint Presentation</vt:lpstr>
      <vt:lpstr>.</vt:lpstr>
      <vt:lpstr>.</vt:lpstr>
      <vt:lpstr>.</vt:lpstr>
      <vt:lpstr>Hvala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Klinični primer pacientke z neurejeno AH</dc:title>
  <dc:creator>Rupel</dc:creator>
  <cp:lastModifiedBy>Rupel</cp:lastModifiedBy>
  <cp:revision>1</cp:revision>
  <dcterms:created xsi:type="dcterms:W3CDTF">2020-12-05T19:28:50Z</dcterms:created>
  <dcterms:modified xsi:type="dcterms:W3CDTF">2020-12-05T19:30:18Z</dcterms:modified>
</cp:coreProperties>
</file>